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</p:sldMasterIdLst>
  <p:notesMasterIdLst>
    <p:notesMasterId r:id="rId32"/>
  </p:notesMasterIdLst>
  <p:handoutMasterIdLst>
    <p:handoutMasterId r:id="rId33"/>
  </p:handoutMasterIdLst>
  <p:sldIdLst>
    <p:sldId id="523" r:id="rId2"/>
    <p:sldId id="524" r:id="rId3"/>
    <p:sldId id="525" r:id="rId4"/>
    <p:sldId id="526" r:id="rId5"/>
    <p:sldId id="527" r:id="rId6"/>
    <p:sldId id="528" r:id="rId7"/>
    <p:sldId id="529" r:id="rId8"/>
    <p:sldId id="530" r:id="rId9"/>
    <p:sldId id="531" r:id="rId10"/>
    <p:sldId id="532" r:id="rId11"/>
    <p:sldId id="533" r:id="rId12"/>
    <p:sldId id="534" r:id="rId13"/>
    <p:sldId id="535" r:id="rId14"/>
    <p:sldId id="536" r:id="rId15"/>
    <p:sldId id="537" r:id="rId16"/>
    <p:sldId id="538" r:id="rId17"/>
    <p:sldId id="539" r:id="rId18"/>
    <p:sldId id="540" r:id="rId19"/>
    <p:sldId id="541" r:id="rId20"/>
    <p:sldId id="508" r:id="rId21"/>
    <p:sldId id="509" r:id="rId22"/>
    <p:sldId id="515" r:id="rId23"/>
    <p:sldId id="516" r:id="rId24"/>
    <p:sldId id="510" r:id="rId25"/>
    <p:sldId id="517" r:id="rId26"/>
    <p:sldId id="442" r:id="rId27"/>
    <p:sldId id="443" r:id="rId28"/>
    <p:sldId id="440" r:id="rId29"/>
    <p:sldId id="545" r:id="rId30"/>
    <p:sldId id="456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9" hiddenSlides="1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32FC"/>
    <a:srgbClr val="FF5154"/>
    <a:srgbClr val="FF2600"/>
    <a:srgbClr val="FF9300"/>
    <a:srgbClr val="6934FE"/>
    <a:srgbClr val="474747"/>
    <a:srgbClr val="FF2C80"/>
    <a:srgbClr val="C2BF00"/>
    <a:srgbClr val="FFFC00"/>
    <a:srgbClr val="5CF6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81" autoAdjust="0"/>
    <p:restoredTop sz="93700"/>
  </p:normalViewPr>
  <p:slideViewPr>
    <p:cSldViewPr snapToGrid="0" snapToObjects="1">
      <p:cViewPr varScale="1">
        <p:scale>
          <a:sx n="144" d="100"/>
          <a:sy n="144" d="100"/>
        </p:scale>
        <p:origin x="137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Solve time [s]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0.46588474719999901</c:v>
                </c:pt>
                <c:pt idx="1">
                  <c:v>1.7782558751999999</c:v>
                </c:pt>
                <c:pt idx="2">
                  <c:v>7.4363265083999996</c:v>
                </c:pt>
                <c:pt idx="3">
                  <c:v>187.99726868459999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78-5F45-8DAB-48D8D8AF40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SOSMC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0.41789691400000001</c:v>
                </c:pt>
                <c:pt idx="1">
                  <c:v>2.478805113799996</c:v>
                </c:pt>
                <c:pt idx="2">
                  <c:v>8.6291422444000005</c:v>
                </c:pt>
                <c:pt idx="3">
                  <c:v>245.77228495700001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D78-5F45-8DAB-48D8D8AF408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SOSMCNB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1.3273534203999999</c:v>
                </c:pt>
                <c:pt idx="1">
                  <c:v>6.44179244319999</c:v>
                </c:pt>
                <c:pt idx="2">
                  <c:v>16.372910060799999</c:v>
                </c:pt>
                <c:pt idx="3">
                  <c:v>205.7268896324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78-5F45-8DAB-48D8D8AF4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277774576"/>
        <c:axId val="-1277772256"/>
      </c:barChart>
      <c:catAx>
        <c:axId val="-1277774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77772256"/>
        <c:crossesAt val="0.1"/>
        <c:auto val="1"/>
        <c:lblAlgn val="ctr"/>
        <c:lblOffset val="100"/>
        <c:noMultiLvlLbl val="0"/>
      </c:catAx>
      <c:valAx>
        <c:axId val="-1277772256"/>
        <c:scaling>
          <c:logBase val="10"/>
          <c:orientation val="minMax"/>
          <c:max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77774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Solve time [s]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0.46588474719999901</c:v>
                </c:pt>
                <c:pt idx="1">
                  <c:v>1.7782558751999999</c:v>
                </c:pt>
                <c:pt idx="2">
                  <c:v>7.4363265083999996</c:v>
                </c:pt>
                <c:pt idx="3">
                  <c:v>187.99726868459999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49-F04B-AB14-FFEC0D8D68E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MCBin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0.36844062560000002</c:v>
                </c:pt>
                <c:pt idx="1">
                  <c:v>5.5655499987999972</c:v>
                </c:pt>
                <c:pt idx="2">
                  <c:v>9.5244261441999996</c:v>
                </c:pt>
                <c:pt idx="3">
                  <c:v>23.477040562399999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49-F04B-AB14-FFEC0D8D68E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MCInc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0.35316681100000002</c:v>
                </c:pt>
                <c:pt idx="1">
                  <c:v>2.409060368</c:v>
                </c:pt>
                <c:pt idx="2">
                  <c:v>5.8699999781999939</c:v>
                </c:pt>
                <c:pt idx="3">
                  <c:v>338.09849629759952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B49-F04B-AB14-FFEC0D8D68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281654256"/>
        <c:axId val="-1281652480"/>
      </c:barChart>
      <c:catAx>
        <c:axId val="-1281654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81652480"/>
        <c:crossesAt val="0.1"/>
        <c:auto val="1"/>
        <c:lblAlgn val="ctr"/>
        <c:lblOffset val="100"/>
        <c:noMultiLvlLbl val="0"/>
      </c:catAx>
      <c:valAx>
        <c:axId val="-1281652480"/>
        <c:scaling>
          <c:logBase val="10"/>
          <c:orientation val="minMax"/>
          <c:max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81654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Solve time [s]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0.46588474719999901</c:v>
                </c:pt>
                <c:pt idx="1">
                  <c:v>1.7782558751999999</c:v>
                </c:pt>
                <c:pt idx="2">
                  <c:v>7.4363265083999996</c:v>
                </c:pt>
                <c:pt idx="3">
                  <c:v>187.99726868459999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FC-EF42-8447-63A661E5A30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MCBin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0.36844062560000002</c:v>
                </c:pt>
                <c:pt idx="1">
                  <c:v>5.5655499987999999</c:v>
                </c:pt>
                <c:pt idx="2">
                  <c:v>9.5244261441999996</c:v>
                </c:pt>
                <c:pt idx="3">
                  <c:v>23.477040562399999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FC-EF42-8447-63A661E5A30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MCInc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0.35316681100000002</c:v>
                </c:pt>
                <c:pt idx="1">
                  <c:v>2.409060368</c:v>
                </c:pt>
                <c:pt idx="2">
                  <c:v>5.8699999781999956</c:v>
                </c:pt>
                <c:pt idx="3">
                  <c:v>338.0984962975997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FC-EF42-8447-63A661E5A30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DCC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0.45691588039999997</c:v>
                </c:pt>
                <c:pt idx="1">
                  <c:v>4.2486072159999999</c:v>
                </c:pt>
                <c:pt idx="2">
                  <c:v>21.363246257799879</c:v>
                </c:pt>
                <c:pt idx="3">
                  <c:v>375.49799367799972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9FC-EF42-8447-63A661E5A30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DCCBin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Sheet1!$F$2:$F$5</c:f>
              <c:numCache>
                <c:formatCode>General</c:formatCode>
                <c:ptCount val="4"/>
                <c:pt idx="0">
                  <c:v>0.3240298076</c:v>
                </c:pt>
                <c:pt idx="1">
                  <c:v>2.5323094859999991</c:v>
                </c:pt>
                <c:pt idx="2">
                  <c:v>3.6718616622</c:v>
                </c:pt>
                <c:pt idx="3">
                  <c:v>41.7181136106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9FC-EF42-8447-63A661E5A301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DCCInc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Sheet1!$G$2:$G$5</c:f>
              <c:numCache>
                <c:formatCode>General</c:formatCode>
                <c:ptCount val="4"/>
                <c:pt idx="0">
                  <c:v>0.49237438700000002</c:v>
                </c:pt>
                <c:pt idx="1">
                  <c:v>2.1785279653999998</c:v>
                </c:pt>
                <c:pt idx="2">
                  <c:v>15.009896382599999</c:v>
                </c:pt>
                <c:pt idx="3">
                  <c:v>115.3892978996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9FC-EF42-8447-63A661E5A3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86204320"/>
        <c:axId val="-986163952"/>
      </c:barChart>
      <c:catAx>
        <c:axId val="-986204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86163952"/>
        <c:crossesAt val="0.1"/>
        <c:auto val="1"/>
        <c:lblAlgn val="ctr"/>
        <c:lblOffset val="100"/>
        <c:noMultiLvlLbl val="0"/>
      </c:catAx>
      <c:valAx>
        <c:axId val="-986163952"/>
        <c:scaling>
          <c:logBase val="10"/>
          <c:orientation val="minMax"/>
          <c:max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86204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Solve time [s]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0.46588474719999901</c:v>
                </c:pt>
                <c:pt idx="1">
                  <c:v>1.7782558751999999</c:v>
                </c:pt>
                <c:pt idx="2">
                  <c:v>7.4363265083999996</c:v>
                </c:pt>
                <c:pt idx="3">
                  <c:v>187.99726868459999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50-E84F-897D-4176097046F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MCBin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0.36844062560000002</c:v>
                </c:pt>
                <c:pt idx="1">
                  <c:v>5.5655499987999999</c:v>
                </c:pt>
                <c:pt idx="2">
                  <c:v>9.5244261441999996</c:v>
                </c:pt>
                <c:pt idx="3">
                  <c:v>23.477040562399999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C50-E84F-897D-4176097046F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MCInc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0.35316681100000002</c:v>
                </c:pt>
                <c:pt idx="1">
                  <c:v>2.409060368</c:v>
                </c:pt>
                <c:pt idx="2">
                  <c:v>5.8699999781999956</c:v>
                </c:pt>
                <c:pt idx="3">
                  <c:v>338.0984962975997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C50-E84F-897D-4176097046F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DCC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0.45691588039999997</c:v>
                </c:pt>
                <c:pt idx="1">
                  <c:v>4.2486072159999999</c:v>
                </c:pt>
                <c:pt idx="2">
                  <c:v>21.363246257799879</c:v>
                </c:pt>
                <c:pt idx="3">
                  <c:v>375.49799367799972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C50-E84F-897D-4176097046FC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DCCBin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Sheet1!$F$2:$F$5</c:f>
              <c:numCache>
                <c:formatCode>General</c:formatCode>
                <c:ptCount val="4"/>
                <c:pt idx="0">
                  <c:v>0.3240298076</c:v>
                </c:pt>
                <c:pt idx="1">
                  <c:v>2.5323094859999991</c:v>
                </c:pt>
                <c:pt idx="2">
                  <c:v>3.6718616622</c:v>
                </c:pt>
                <c:pt idx="3">
                  <c:v>41.7181136106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C50-E84F-897D-4176097046FC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DCCInc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Sheet1!$G$2:$G$5</c:f>
              <c:numCache>
                <c:formatCode>General</c:formatCode>
                <c:ptCount val="4"/>
                <c:pt idx="0">
                  <c:v>0.49237438700000002</c:v>
                </c:pt>
                <c:pt idx="1">
                  <c:v>2.1785279653999998</c:v>
                </c:pt>
                <c:pt idx="2">
                  <c:v>15.009896382599999</c:v>
                </c:pt>
                <c:pt idx="3">
                  <c:v>115.3892978996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C50-E84F-897D-4176097046FC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Inc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Sheet1!$H$2:$H$5</c:f>
              <c:numCache>
                <c:formatCode>General</c:formatCode>
                <c:ptCount val="4"/>
                <c:pt idx="0">
                  <c:v>0.43343431599999999</c:v>
                </c:pt>
                <c:pt idx="1">
                  <c:v>1.54140382</c:v>
                </c:pt>
                <c:pt idx="2">
                  <c:v>3.7749366470000001</c:v>
                </c:pt>
                <c:pt idx="3">
                  <c:v>15.5821137544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C50-E84F-897D-4176097046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82192560"/>
        <c:axId val="-982190512"/>
      </c:barChart>
      <c:catAx>
        <c:axId val="-982192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82190512"/>
        <c:crossesAt val="0.1"/>
        <c:auto val="1"/>
        <c:lblAlgn val="ctr"/>
        <c:lblOffset val="100"/>
        <c:noMultiLvlLbl val="0"/>
      </c:catAx>
      <c:valAx>
        <c:axId val="-982190512"/>
        <c:scaling>
          <c:logBase val="10"/>
          <c:orientation val="minMax"/>
          <c:max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82192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E1F7F-525C-B842-A7E5-A738F543C3B5}" type="datetimeFigureOut">
              <a:rPr lang="en-US" smtClean="0"/>
              <a:t>4/9/18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27B3C-6A19-E042-8543-4F82E5C9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0045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41.jpeg>
</file>

<file path=ppt/media/image52.jpeg>
</file>

<file path=ppt/media/image53.jpeg>
</file>

<file path=ppt/media/image5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099D4-F6A0-364E-BEA4-29446C1E0326}" type="datetimeFigureOut">
              <a:rPr lang="en-US" smtClean="0"/>
              <a:t>4/9/18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C65DDE-FA69-7347-B985-16C94375B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737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C65DDE-FA69-7347-B985-16C94375B96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01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C65DDE-FA69-7347-B985-16C94375B96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19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y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090307" y="6356350"/>
            <a:ext cx="4965587" cy="365125"/>
          </a:xfrm>
        </p:spPr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149559" y="6356350"/>
            <a:ext cx="890035" cy="365125"/>
          </a:xfrm>
        </p:spPr>
        <p:txBody>
          <a:bodyPr/>
          <a:lstStyle/>
          <a:p>
            <a:fld id="{484DB74E-FAD9-4E0E-AF3E-8D72BD2FD9DC}" type="slidenum">
              <a:rPr lang="en-US" smtClean="0"/>
              <a:t>‹#›</a:t>
            </a:fld>
            <a:r>
              <a:rPr lang="en-US" dirty="0"/>
              <a:t> / 19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57200" y="1331694"/>
            <a:ext cx="8229600" cy="4794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57200" y="990600"/>
            <a:ext cx="82296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839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‹#›</a:t>
            </a:fld>
            <a:r>
              <a:rPr lang="en-US" dirty="0"/>
              <a:t> / 19</a:t>
            </a:r>
          </a:p>
        </p:txBody>
      </p:sp>
    </p:spTree>
    <p:extLst>
      <p:ext uri="{BB962C8B-B14F-4D97-AF65-F5344CB8AC3E}">
        <p14:creationId xmlns:p14="http://schemas.microsoft.com/office/powerpoint/2010/main" val="1369985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070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08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196428"/>
            <a:ext cx="50521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63646" y="6356350"/>
            <a:ext cx="7231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DB74E-FAD9-4E0E-AF3E-8D72BD2FD9DC}" type="slidenum">
              <a:rPr lang="en-US" smtClean="0"/>
              <a:t>‹#›</a:t>
            </a:fld>
            <a:r>
              <a:rPr lang="en-US" dirty="0"/>
              <a:t> / 19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19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10" Type="http://schemas.openxmlformats.org/officeDocument/2006/relationships/image" Target="../media/image41.jpeg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4.jpeg"/><Relationship Id="rId4" Type="http://schemas.openxmlformats.org/officeDocument/2006/relationships/image" Target="../media/image5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2.emf"/><Relationship Id="rId4" Type="http://schemas.openxmlformats.org/officeDocument/2006/relationships/image" Target="../media/image61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10" Type="http://schemas.openxmlformats.org/officeDocument/2006/relationships/image" Target="../media/image71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emf"/><Relationship Id="rId3" Type="http://schemas.openxmlformats.org/officeDocument/2006/relationships/image" Target="../media/image64.emf"/><Relationship Id="rId7" Type="http://schemas.openxmlformats.org/officeDocument/2006/relationships/image" Target="../media/image7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10" Type="http://schemas.openxmlformats.org/officeDocument/2006/relationships/image" Target="../media/image71.emf"/><Relationship Id="rId4" Type="http://schemas.openxmlformats.org/officeDocument/2006/relationships/image" Target="../media/image65.emf"/><Relationship Id="rId9" Type="http://schemas.openxmlformats.org/officeDocument/2006/relationships/image" Target="../media/image74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0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43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9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86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10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286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11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27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12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591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13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84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14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09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15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61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16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42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1136342" y="1615735"/>
            <a:ext cx="2068498" cy="1819923"/>
          </a:xfrm>
          <a:custGeom>
            <a:avLst/>
            <a:gdLst>
              <a:gd name="connsiteX0" fmla="*/ 0 w 2068498"/>
              <a:gd name="connsiteY0" fmla="*/ 1553593 h 1819923"/>
              <a:gd name="connsiteX1" fmla="*/ 514905 w 2068498"/>
              <a:gd name="connsiteY1" fmla="*/ 417251 h 1819923"/>
              <a:gd name="connsiteX2" fmla="*/ 1038688 w 2068498"/>
              <a:gd name="connsiteY2" fmla="*/ 0 h 1819923"/>
              <a:gd name="connsiteX3" fmla="*/ 2068498 w 2068498"/>
              <a:gd name="connsiteY3" fmla="*/ 1819923 h 1819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498" h="1819923">
                <a:moveTo>
                  <a:pt x="0" y="1553593"/>
                </a:moveTo>
                <a:lnTo>
                  <a:pt x="514905" y="417251"/>
                </a:lnTo>
                <a:lnTo>
                  <a:pt x="1038688" y="0"/>
                </a:lnTo>
                <a:lnTo>
                  <a:pt x="2068498" y="1819923"/>
                </a:lnTo>
              </a:path>
            </a:pathLst>
          </a:cu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9342"/>
            <a:ext cx="3005091" cy="26784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41200" cy="580821"/>
          </a:xfrm>
        </p:spPr>
        <p:txBody>
          <a:bodyPr/>
          <a:lstStyle/>
          <a:p>
            <a:r>
              <a:rPr lang="en-US" dirty="0"/>
              <a:t>Multiple Choice Plus Encoding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17</a:t>
            </a:fld>
            <a:r>
              <a:rPr lang="en-US"/>
              <a:t> / 19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627800" y="1024618"/>
            <a:ext cx="23455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MU Serif Roman" charset="0"/>
                <a:ea typeface="CMU Serif Roman" charset="0"/>
                <a:cs typeface="CMU Serif Roman" charset="0"/>
              </a:rPr>
              <a:t>MC Formulation: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800" y="1541550"/>
            <a:ext cx="3580599" cy="30961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8972" y="4692937"/>
            <a:ext cx="2839776" cy="1332802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5734975" y="4488556"/>
            <a:ext cx="1338675" cy="11254"/>
          </a:xfrm>
          <a:prstGeom prst="line">
            <a:avLst/>
          </a:prstGeom>
          <a:ln w="476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4"/>
          <p:cNvSpPr>
            <a:spLocks noGrp="1"/>
          </p:cNvSpPr>
          <p:nvPr>
            <p:ph idx="1"/>
          </p:nvPr>
        </p:nvSpPr>
        <p:spPr>
          <a:xfrm>
            <a:off x="205177" y="4766930"/>
            <a:ext cx="8681369" cy="1589420"/>
          </a:xfrm>
        </p:spPr>
        <p:txBody>
          <a:bodyPr>
            <a:normAutofit/>
          </a:bodyPr>
          <a:lstStyle/>
          <a:p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 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Binary encoding (</a:t>
            </a:r>
            <a:r>
              <a:rPr lang="en-US" dirty="0" err="1">
                <a:latin typeface="CMU Serif Roman" charset="0"/>
                <a:ea typeface="CMU Serif Roman" charset="0"/>
                <a:cs typeface="CMU Serif Roman" charset="0"/>
              </a:rPr>
              <a:t>MCBin</a:t>
            </a:r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)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Incremental encoding (</a:t>
            </a:r>
            <a:r>
              <a:rPr lang="en-US" dirty="0" err="1">
                <a:latin typeface="CMU Serif Roman" charset="0"/>
                <a:ea typeface="CMU Serif Roman" charset="0"/>
                <a:cs typeface="CMU Serif Roman" charset="0"/>
              </a:rPr>
              <a:t>MCInc</a:t>
            </a:r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)</a:t>
            </a:r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  <a:p>
            <a:pPr lvl="1"/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315" y="4776462"/>
            <a:ext cx="2441766" cy="49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0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Encoding Constraints: Solve Time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15.083J: Lecture 1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085647"/>
            <a:ext cx="8229600" cy="113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Gurobi</a:t>
            </a:r>
            <a:r>
              <a:rPr lang="en-US" dirty="0"/>
              <a:t> 6.5 on Core </a:t>
            </a:r>
            <a:r>
              <a:rPr lang="hr-HR" dirty="0"/>
              <a:t>i7-3770 (3.40GHz), 32 GB RAM.</a:t>
            </a:r>
          </a:p>
          <a:p>
            <a:pPr lvl="1"/>
            <a:r>
              <a:rPr lang="hr-HR" dirty="0"/>
              <a:t>Limit: 1000s (</a:t>
            </a:r>
            <a:r>
              <a:rPr lang="hr-HR" dirty="0" err="1"/>
              <a:t>average</a:t>
            </a:r>
            <a:r>
              <a:rPr lang="hr-HR" dirty="0"/>
              <a:t> </a:t>
            </a:r>
            <a:r>
              <a:rPr lang="hr-HR" dirty="0" err="1"/>
              <a:t>over</a:t>
            </a:r>
            <a:r>
              <a:rPr lang="hr-HR" dirty="0"/>
              <a:t> 5 </a:t>
            </a:r>
            <a:r>
              <a:rPr lang="hr-HR" dirty="0" err="1"/>
              <a:t>instances</a:t>
            </a:r>
            <a:r>
              <a:rPr lang="hr-HR" dirty="0"/>
              <a:t>)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18</a:t>
            </a:fld>
            <a:r>
              <a:rPr lang="en-US"/>
              <a:t> / 19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2139517"/>
          <a:ext cx="8229600" cy="3986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20918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1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19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2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20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019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1145219" y="2219417"/>
            <a:ext cx="2068498" cy="1819923"/>
          </a:xfrm>
          <a:custGeom>
            <a:avLst/>
            <a:gdLst>
              <a:gd name="connsiteX0" fmla="*/ 0 w 2068498"/>
              <a:gd name="connsiteY0" fmla="*/ 1553593 h 1819923"/>
              <a:gd name="connsiteX1" fmla="*/ 514905 w 2068498"/>
              <a:gd name="connsiteY1" fmla="*/ 417251 h 1819923"/>
              <a:gd name="connsiteX2" fmla="*/ 1038688 w 2068498"/>
              <a:gd name="connsiteY2" fmla="*/ 0 h 1819923"/>
              <a:gd name="connsiteX3" fmla="*/ 2068498 w 2068498"/>
              <a:gd name="connsiteY3" fmla="*/ 1819923 h 1819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498" h="1819923">
                <a:moveTo>
                  <a:pt x="0" y="1553593"/>
                </a:moveTo>
                <a:lnTo>
                  <a:pt x="514905" y="417251"/>
                </a:lnTo>
                <a:lnTo>
                  <a:pt x="1038688" y="0"/>
                </a:lnTo>
                <a:lnTo>
                  <a:pt x="2068498" y="1819923"/>
                </a:lnTo>
              </a:path>
            </a:pathLst>
          </a:cu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77" y="1983024"/>
            <a:ext cx="3005091" cy="26784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52399"/>
            <a:ext cx="5104202" cy="70946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10214" y="1228804"/>
            <a:ext cx="24994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MU Serif Roman" charset="0"/>
                <a:ea typeface="CMU Serif Roman" charset="0"/>
                <a:cs typeface="CMU Serif Roman" charset="0"/>
              </a:rPr>
              <a:t>DCC Formulation:</a:t>
            </a:r>
            <a:endParaRPr lang="en-US" sz="24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4782" y="2219417"/>
            <a:ext cx="5474145" cy="253432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077" y="463931"/>
            <a:ext cx="8336606" cy="337319"/>
          </a:xfrm>
          <a:prstGeom prst="rect">
            <a:avLst/>
          </a:prstGeom>
        </p:spPr>
      </p:pic>
      <p:sp>
        <p:nvSpPr>
          <p:cNvPr id="18" name="Content Placeholder 4"/>
          <p:cNvSpPr>
            <a:spLocks noGrp="1"/>
          </p:cNvSpPr>
          <p:nvPr>
            <p:ph idx="1"/>
          </p:nvPr>
        </p:nvSpPr>
        <p:spPr>
          <a:xfrm>
            <a:off x="205177" y="4766930"/>
            <a:ext cx="8681369" cy="1589420"/>
          </a:xfrm>
        </p:spPr>
        <p:txBody>
          <a:bodyPr>
            <a:normAutofit/>
          </a:bodyPr>
          <a:lstStyle/>
          <a:p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DCC + Encoding 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Binary encoding (</a:t>
            </a:r>
            <a:r>
              <a:rPr lang="en-US" dirty="0" err="1">
                <a:latin typeface="CMU Serif Roman" charset="0"/>
                <a:ea typeface="CMU Serif Roman" charset="0"/>
                <a:cs typeface="CMU Serif Roman" charset="0"/>
              </a:rPr>
              <a:t>DCCBin</a:t>
            </a:r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)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Incremental encoding (</a:t>
            </a:r>
            <a:r>
              <a:rPr lang="en-US" dirty="0" err="1">
                <a:latin typeface="CMU Serif Roman" charset="0"/>
                <a:ea typeface="CMU Serif Roman" charset="0"/>
                <a:cs typeface="CMU Serif Roman" charset="0"/>
              </a:rPr>
              <a:t>DCCInc</a:t>
            </a:r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)</a:t>
            </a:r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  <a:p>
            <a:pPr lvl="1"/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1675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Encoding Constraints: Solve Time</a:t>
            </a: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085647"/>
            <a:ext cx="8229600" cy="113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Gurobi</a:t>
            </a:r>
            <a:r>
              <a:rPr lang="en-US" dirty="0"/>
              <a:t> 6.5 on Core </a:t>
            </a:r>
            <a:r>
              <a:rPr lang="hr-HR" dirty="0"/>
              <a:t>i7-3770 (3.40GHz), 32 GB RAM.</a:t>
            </a:r>
          </a:p>
          <a:p>
            <a:pPr lvl="1"/>
            <a:r>
              <a:rPr lang="hr-HR" dirty="0"/>
              <a:t>Limit: 1000s (</a:t>
            </a:r>
            <a:r>
              <a:rPr lang="hr-HR" dirty="0" err="1"/>
              <a:t>average</a:t>
            </a:r>
            <a:r>
              <a:rPr lang="hr-HR" dirty="0"/>
              <a:t> </a:t>
            </a:r>
            <a:r>
              <a:rPr lang="hr-HR" dirty="0" err="1"/>
              <a:t>over</a:t>
            </a:r>
            <a:r>
              <a:rPr lang="hr-HR" dirty="0"/>
              <a:t> 5 </a:t>
            </a:r>
            <a:r>
              <a:rPr lang="hr-HR" dirty="0" err="1"/>
              <a:t>instances</a:t>
            </a:r>
            <a:r>
              <a:rPr lang="hr-HR" dirty="0"/>
              <a:t>)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6252839"/>
              </p:ext>
            </p:extLst>
          </p:nvPr>
        </p:nvGraphicFramePr>
        <p:xfrm>
          <a:off x="457200" y="2139517"/>
          <a:ext cx="8229600" cy="3986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894419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23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23412" y="4820574"/>
            <a:ext cx="3259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Incremental Formulation: </a:t>
            </a:r>
            <a:r>
              <a:rPr lang="en-US" dirty="0" err="1"/>
              <a:t>Inc</a:t>
            </a:r>
            <a:endParaRPr lang="en-US" dirty="0"/>
          </a:p>
          <a:p>
            <a:r>
              <a:rPr lang="en-US" dirty="0"/>
              <a:t>Affine transformation of </a:t>
            </a:r>
            <a:r>
              <a:rPr lang="en-US" dirty="0" err="1"/>
              <a:t>DCCInc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568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Encoding Constraints: Solve Time</a:t>
            </a: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085647"/>
            <a:ext cx="8229600" cy="113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Gurobi</a:t>
            </a:r>
            <a:r>
              <a:rPr lang="en-US" dirty="0"/>
              <a:t> 6.5 on Core </a:t>
            </a:r>
            <a:r>
              <a:rPr lang="hr-HR" dirty="0"/>
              <a:t>i7-3770 (3.40GHz), 32 GB RAM.</a:t>
            </a:r>
          </a:p>
          <a:p>
            <a:pPr lvl="1"/>
            <a:r>
              <a:rPr lang="hr-HR" dirty="0"/>
              <a:t>Limit: 1000s (</a:t>
            </a:r>
            <a:r>
              <a:rPr lang="hr-HR" dirty="0" err="1"/>
              <a:t>average</a:t>
            </a:r>
            <a:r>
              <a:rPr lang="hr-HR" dirty="0"/>
              <a:t> </a:t>
            </a:r>
            <a:r>
              <a:rPr lang="hr-HR" dirty="0" err="1"/>
              <a:t>over</a:t>
            </a:r>
            <a:r>
              <a:rPr lang="hr-HR" dirty="0"/>
              <a:t> 5 </a:t>
            </a:r>
            <a:r>
              <a:rPr lang="hr-HR" dirty="0" err="1"/>
              <a:t>instances</a:t>
            </a:r>
            <a:r>
              <a:rPr lang="hr-HR" dirty="0"/>
              <a:t>)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157464"/>
              </p:ext>
            </p:extLst>
          </p:nvPr>
        </p:nvGraphicFramePr>
        <p:xfrm>
          <a:off x="457200" y="2139517"/>
          <a:ext cx="8229600" cy="3986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37773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408" y="2039648"/>
            <a:ext cx="4271429" cy="35107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Formulation for Univariate Functions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743" y="1360322"/>
            <a:ext cx="1676400" cy="4699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5060581" y="3006839"/>
            <a:ext cx="3840977" cy="3223672"/>
            <a:chOff x="5060581" y="3006839"/>
            <a:chExt cx="3840977" cy="3223672"/>
          </a:xfrm>
        </p:grpSpPr>
        <p:pic>
          <p:nvPicPr>
            <p:cNvPr id="27" name="Picture 2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0581" y="3795030"/>
              <a:ext cx="2523510" cy="2435481"/>
            </a:xfrm>
            <a:prstGeom prst="rect">
              <a:avLst/>
            </a:prstGeom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2020" y="3006839"/>
              <a:ext cx="3829538" cy="635188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936210" y="1221630"/>
            <a:ext cx="7544691" cy="3565652"/>
            <a:chOff x="936210" y="1221630"/>
            <a:chExt cx="7544691" cy="356565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97496" y="1221630"/>
              <a:ext cx="3983405" cy="88407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010283" y="2105702"/>
              <a:ext cx="2087756" cy="743445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936210" y="2532404"/>
              <a:ext cx="3153378" cy="2254878"/>
              <a:chOff x="936210" y="2532404"/>
              <a:chExt cx="3153378" cy="2254878"/>
            </a:xfrm>
          </p:grpSpPr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936210" y="3960692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1508587" y="3001711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2090306" y="2532404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8" name="Oval 57"/>
              <p:cNvSpPr>
                <a:spLocks noChangeAspect="1"/>
              </p:cNvSpPr>
              <p:nvPr/>
            </p:nvSpPr>
            <p:spPr>
              <a:xfrm>
                <a:off x="3259776" y="4528970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Oval 28"/>
              <p:cNvSpPr>
                <a:spLocks noChangeAspect="1"/>
              </p:cNvSpPr>
              <p:nvPr/>
            </p:nvSpPr>
            <p:spPr>
              <a:xfrm>
                <a:off x="3831276" y="3395797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68" name="Rounded Rectangle 67"/>
          <p:cNvSpPr/>
          <p:nvPr/>
        </p:nvSpPr>
        <p:spPr>
          <a:xfrm rot="2460000">
            <a:off x="1191967" y="3770535"/>
            <a:ext cx="2657016" cy="247045"/>
          </a:xfrm>
          <a:prstGeom prst="roundRect">
            <a:avLst/>
          </a:prstGeom>
          <a:noFill/>
          <a:ln w="508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826585" y="3184815"/>
            <a:ext cx="1220429" cy="1220429"/>
            <a:chOff x="1565840" y="3163550"/>
            <a:chExt cx="1220429" cy="1220429"/>
          </a:xfrm>
        </p:grpSpPr>
        <p:sp>
          <p:nvSpPr>
            <p:cNvPr id="81" name="Oval 80"/>
            <p:cNvSpPr>
              <a:spLocks noChangeAspect="1"/>
            </p:cNvSpPr>
            <p:nvPr/>
          </p:nvSpPr>
          <p:spPr>
            <a:xfrm>
              <a:off x="1565840" y="3163550"/>
              <a:ext cx="1220429" cy="1220429"/>
            </a:xfrm>
            <a:prstGeom prst="ellipse">
              <a:avLst/>
            </a:prstGeom>
            <a:noFill/>
            <a:ln w="1524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2" name="Straight Connector 81"/>
            <p:cNvCxnSpPr>
              <a:stCxn id="81" idx="1"/>
              <a:endCxn id="81" idx="5"/>
            </p:cNvCxnSpPr>
            <p:nvPr/>
          </p:nvCxnSpPr>
          <p:spPr>
            <a:xfrm>
              <a:off x="1744568" y="3342278"/>
              <a:ext cx="862973" cy="862973"/>
            </a:xfrm>
            <a:prstGeom prst="line">
              <a:avLst/>
            </a:prstGeom>
            <a:ln w="152400" cmpd="sng">
              <a:solidFill>
                <a:schemeClr val="accent2"/>
              </a:solidFill>
              <a:prstDash val="solid"/>
              <a:round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9817" y="5515387"/>
            <a:ext cx="4083050" cy="3740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76761" y="2315765"/>
            <a:ext cx="1510039" cy="37247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47453" y="5925333"/>
            <a:ext cx="4746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Non-Ideal</a:t>
            </a:r>
            <a:r>
              <a:rPr lang="en-US" sz="2400"/>
              <a:t>: Fractional Extreme </a:t>
            </a:r>
            <a:r>
              <a:rPr lang="en-US" sz="2400" dirty="0"/>
              <a:t>Points</a:t>
            </a:r>
          </a:p>
        </p:txBody>
      </p:sp>
    </p:spTree>
    <p:extLst>
      <p:ext uri="{BB962C8B-B14F-4D97-AF65-F5344CB8AC3E}">
        <p14:creationId xmlns:p14="http://schemas.microsoft.com/office/powerpoint/2010/main" val="3894575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408" y="2039648"/>
            <a:ext cx="4271429" cy="35107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Formulation for Univariate Functions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743" y="1360322"/>
            <a:ext cx="1676400" cy="4699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936210" y="1221630"/>
            <a:ext cx="7544691" cy="3565652"/>
            <a:chOff x="936210" y="1221630"/>
            <a:chExt cx="7544691" cy="356565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7496" y="1221630"/>
              <a:ext cx="3983405" cy="88407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10283" y="2105702"/>
              <a:ext cx="2087756" cy="743445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936210" y="2532404"/>
              <a:ext cx="3153378" cy="2254878"/>
              <a:chOff x="936210" y="2532404"/>
              <a:chExt cx="3153378" cy="2254878"/>
            </a:xfrm>
          </p:grpSpPr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936210" y="3960692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1508587" y="3001711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2090306" y="2532404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8" name="Oval 57"/>
              <p:cNvSpPr>
                <a:spLocks noChangeAspect="1"/>
              </p:cNvSpPr>
              <p:nvPr/>
            </p:nvSpPr>
            <p:spPr>
              <a:xfrm>
                <a:off x="3259776" y="4528970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Oval 28"/>
              <p:cNvSpPr>
                <a:spLocks noChangeAspect="1"/>
              </p:cNvSpPr>
              <p:nvPr/>
            </p:nvSpPr>
            <p:spPr>
              <a:xfrm>
                <a:off x="3831276" y="3395797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</p:grpSp>
      </p:grp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581" y="3938484"/>
            <a:ext cx="3513922" cy="212140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72020" y="3131040"/>
            <a:ext cx="1493880" cy="3757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3556" y="5551732"/>
            <a:ext cx="4417173" cy="3441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76761" y="2315765"/>
            <a:ext cx="1510039" cy="3724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3206" y="5919617"/>
            <a:ext cx="44571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Ideal: Integral Extreme Points</a:t>
            </a:r>
          </a:p>
        </p:txBody>
      </p:sp>
    </p:spTree>
    <p:extLst>
      <p:ext uri="{BB962C8B-B14F-4D97-AF65-F5344CB8AC3E}">
        <p14:creationId xmlns:p14="http://schemas.microsoft.com/office/powerpoint/2010/main" val="9451207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Improvements can be Significant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00500" y="5920391"/>
            <a:ext cx="1356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GUROBI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33484" y="1997777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Simple</a:t>
            </a:r>
          </a:p>
        </p:txBody>
      </p:sp>
      <p:cxnSp>
        <p:nvCxnSpPr>
          <p:cNvPr id="11" name="Straight Arrow Connector 10"/>
          <p:cNvCxnSpPr>
            <a:stCxn id="9" idx="3"/>
          </p:cNvCxnSpPr>
          <p:nvPr/>
        </p:nvCxnSpPr>
        <p:spPr>
          <a:xfrm>
            <a:off x="2400791" y="2259387"/>
            <a:ext cx="456709" cy="1213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31529" y="4186535"/>
            <a:ext cx="22309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Advanced</a:t>
            </a:r>
          </a:p>
        </p:txBody>
      </p:sp>
      <p:cxnSp>
        <p:nvCxnSpPr>
          <p:cNvPr id="17" name="Straight Arrow Connector 16"/>
          <p:cNvCxnSpPr>
            <a:stCxn id="16" idx="1"/>
          </p:cNvCxnSpPr>
          <p:nvPr/>
        </p:nvCxnSpPr>
        <p:spPr>
          <a:xfrm flipH="1" flipV="1">
            <a:off x="4546601" y="3995683"/>
            <a:ext cx="584928" cy="544795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36"/>
          <a:stretch/>
        </p:blipFill>
        <p:spPr>
          <a:xfrm>
            <a:off x="533400" y="1152791"/>
            <a:ext cx="7759700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189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10B8B-EBA2-E343-9D77-8058EB3D59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4400" b="1" dirty="0"/>
              <a:t>Can we do even better?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C7D0D7-0017-534C-B13C-8F827BC4C0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Yes, by focusing on branching</a:t>
            </a:r>
          </a:p>
        </p:txBody>
      </p:sp>
    </p:spTree>
    <p:extLst>
      <p:ext uri="{BB962C8B-B14F-4D97-AF65-F5344CB8AC3E}">
        <p14:creationId xmlns:p14="http://schemas.microsoft.com/office/powerpoint/2010/main" val="1936659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2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891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elaborate: SOS3(26)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59" y="1153811"/>
            <a:ext cx="7063441" cy="5104551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2586681" y="1153811"/>
            <a:ext cx="5449330" cy="5202539"/>
            <a:chOff x="2586681" y="1153811"/>
            <a:chExt cx="5449330" cy="520253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2586681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356919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4139513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30346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5712940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479059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253416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036011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/>
          <p:cNvCxnSpPr/>
          <p:nvPr/>
        </p:nvCxnSpPr>
        <p:spPr>
          <a:xfrm flipH="1">
            <a:off x="370703" y="2512541"/>
            <a:ext cx="8316097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57200" y="1567858"/>
            <a:ext cx="11905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SOS2 on </a:t>
            </a:r>
            <a:r>
              <a:rPr lang="en-US" dirty="0"/>
              <a:t>Blocks of 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00564" y="3785287"/>
            <a:ext cx="13038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Cover arcs</a:t>
            </a:r>
          </a:p>
          <a:p>
            <a:r>
              <a:rPr lang="en-US" dirty="0"/>
              <a:t>between adjacent blocks of 3</a:t>
            </a:r>
          </a:p>
        </p:txBody>
      </p:sp>
    </p:spTree>
    <p:extLst>
      <p:ext uri="{BB962C8B-B14F-4D97-AF65-F5344CB8AC3E}">
        <p14:creationId xmlns:p14="http://schemas.microsoft.com/office/powerpoint/2010/main" val="256322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3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540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 Branching is the Solution?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331694"/>
            <a:ext cx="8229600" cy="5024656"/>
          </a:xfrm>
        </p:spPr>
        <p:txBody>
          <a:bodyPr>
            <a:normAutofit/>
          </a:bodyPr>
          <a:lstStyle/>
          <a:p>
            <a:r>
              <a:rPr lang="en-US" dirty="0"/>
              <a:t>For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Similar branching for Special Ordered Sets (SOS)</a:t>
            </a:r>
          </a:p>
          <a:p>
            <a:pPr lvl="1"/>
            <a:r>
              <a:rPr lang="en-US" dirty="0"/>
              <a:t>SOS</a:t>
            </a:r>
            <a:r>
              <a:rPr lang="en-US" dirty="0">
                <a:solidFill>
                  <a:schemeClr val="accent2"/>
                </a:solidFill>
              </a:rPr>
              <a:t>1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SOS</a:t>
            </a:r>
            <a:r>
              <a:rPr lang="en-US" dirty="0">
                <a:solidFill>
                  <a:schemeClr val="accent1"/>
                </a:solidFill>
              </a:rPr>
              <a:t>2</a:t>
            </a:r>
            <a:r>
              <a:rPr lang="en-US" dirty="0"/>
              <a:t>: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Implemented by </a:t>
            </a:r>
            <a:r>
              <a:rPr lang="en-US" dirty="0" err="1"/>
              <a:t>Gurobi</a:t>
            </a:r>
            <a:r>
              <a:rPr lang="en-US" dirty="0"/>
              <a:t> and CPLEX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523" y="1376082"/>
            <a:ext cx="2630699" cy="4616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9014" y="1882125"/>
            <a:ext cx="5233386" cy="15506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0307" y="3949301"/>
            <a:ext cx="4558375" cy="3700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0307" y="4407791"/>
            <a:ext cx="4577887" cy="37167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7433" y="4835930"/>
            <a:ext cx="490900" cy="22791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78863" y="5155372"/>
            <a:ext cx="4569819" cy="31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067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18" y="1918661"/>
            <a:ext cx="7608163" cy="39929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Effectiveness of SOS Branching in Practice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5</a:t>
            </a:fld>
            <a:r>
              <a:rPr lang="en-US"/>
              <a:t> / 19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sensitive to implementation of advanced branching techniques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315" y="5839910"/>
            <a:ext cx="5161368" cy="57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999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1136342" y="1615735"/>
            <a:ext cx="2068498" cy="1819923"/>
          </a:xfrm>
          <a:custGeom>
            <a:avLst/>
            <a:gdLst>
              <a:gd name="connsiteX0" fmla="*/ 0 w 2068498"/>
              <a:gd name="connsiteY0" fmla="*/ 1553593 h 1819923"/>
              <a:gd name="connsiteX1" fmla="*/ 514905 w 2068498"/>
              <a:gd name="connsiteY1" fmla="*/ 417251 h 1819923"/>
              <a:gd name="connsiteX2" fmla="*/ 1038688 w 2068498"/>
              <a:gd name="connsiteY2" fmla="*/ 0 h 1819923"/>
              <a:gd name="connsiteX3" fmla="*/ 2068498 w 2068498"/>
              <a:gd name="connsiteY3" fmla="*/ 1819923 h 1819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498" h="1819923">
                <a:moveTo>
                  <a:pt x="0" y="1553593"/>
                </a:moveTo>
                <a:lnTo>
                  <a:pt x="514905" y="417251"/>
                </a:lnTo>
                <a:lnTo>
                  <a:pt x="1038688" y="0"/>
                </a:lnTo>
                <a:lnTo>
                  <a:pt x="2068498" y="1819923"/>
                </a:lnTo>
              </a:path>
            </a:pathLst>
          </a:cu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9342"/>
            <a:ext cx="3005091" cy="26784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41200" cy="580821"/>
          </a:xfrm>
        </p:spPr>
        <p:txBody>
          <a:bodyPr/>
          <a:lstStyle/>
          <a:p>
            <a:r>
              <a:rPr lang="en-US" dirty="0"/>
              <a:t>Multiple Choice Plus SOS1 Constraints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6</a:t>
            </a:fld>
            <a:r>
              <a:rPr lang="en-US"/>
              <a:t> / 19</a:t>
            </a:r>
            <a:endParaRPr lang="en-US" dirty="0"/>
          </a:p>
        </p:txBody>
      </p:sp>
      <p:sp>
        <p:nvSpPr>
          <p:cNvPr id="20" name="Content Placeholder 4"/>
          <p:cNvSpPr>
            <a:spLocks noGrp="1"/>
          </p:cNvSpPr>
          <p:nvPr>
            <p:ph idx="1"/>
          </p:nvPr>
        </p:nvSpPr>
        <p:spPr>
          <a:xfrm>
            <a:off x="205177" y="4766930"/>
            <a:ext cx="8681369" cy="1589420"/>
          </a:xfrm>
        </p:spPr>
        <p:txBody>
          <a:bodyPr>
            <a:normAutofit/>
          </a:bodyPr>
          <a:lstStyle/>
          <a:p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Plus SOS1 over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 SOSMC: keep integrality of </a:t>
            </a:r>
            <a:r>
              <a:rPr lang="en-US" i="1" dirty="0">
                <a:solidFill>
                  <a:srgbClr val="3E32FC"/>
                </a:solidFill>
                <a:latin typeface="CMU Serif Roman" charset="0"/>
                <a:ea typeface="CMU Serif Roman" charset="0"/>
                <a:cs typeface="CMU Serif Roman" charset="0"/>
              </a:rPr>
              <a:t>y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SOSMCNB: relax integrality of </a:t>
            </a:r>
            <a:r>
              <a:rPr lang="en-US" i="1" dirty="0">
                <a:solidFill>
                  <a:srgbClr val="3E32FC"/>
                </a:solidFill>
                <a:latin typeface="CMU Serif Roman" charset="0"/>
                <a:ea typeface="CMU Serif Roman" charset="0"/>
                <a:cs typeface="CMU Serif Roman" charset="0"/>
              </a:rPr>
              <a:t>y</a:t>
            </a:r>
          </a:p>
          <a:p>
            <a:pPr lvl="1"/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7800" y="1024618"/>
            <a:ext cx="23455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MU Serif Roman" charset="0"/>
                <a:ea typeface="CMU Serif Roman" charset="0"/>
                <a:cs typeface="CMU Serif Roman" charset="0"/>
              </a:rPr>
              <a:t>MC Formulation: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800" y="1541550"/>
            <a:ext cx="3580599" cy="30961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3790" y="4766931"/>
            <a:ext cx="1095439" cy="47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5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SOS1 Constraints: Solve Time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15.083J: Lecture 1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085647"/>
            <a:ext cx="8229600" cy="113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Gurobi</a:t>
            </a:r>
            <a:r>
              <a:rPr lang="en-US" dirty="0"/>
              <a:t> 6.5 on Core </a:t>
            </a:r>
            <a:r>
              <a:rPr lang="hr-HR" dirty="0"/>
              <a:t>i7-3770 (3.40GHz), 32 GB RAM.</a:t>
            </a:r>
          </a:p>
          <a:p>
            <a:pPr lvl="1"/>
            <a:r>
              <a:rPr lang="hr-HR" dirty="0"/>
              <a:t>Limit: 1000s (</a:t>
            </a:r>
            <a:r>
              <a:rPr lang="hr-HR" dirty="0" err="1"/>
              <a:t>average</a:t>
            </a:r>
            <a:r>
              <a:rPr lang="hr-HR" dirty="0"/>
              <a:t> </a:t>
            </a:r>
            <a:r>
              <a:rPr lang="hr-HR" dirty="0" err="1"/>
              <a:t>over</a:t>
            </a:r>
            <a:r>
              <a:rPr lang="hr-HR" dirty="0"/>
              <a:t> 5 </a:t>
            </a:r>
            <a:r>
              <a:rPr lang="hr-HR" dirty="0" err="1"/>
              <a:t>instances</a:t>
            </a:r>
            <a:r>
              <a:rPr lang="hr-HR" dirty="0"/>
              <a:t>)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7</a:t>
            </a:fld>
            <a:r>
              <a:rPr lang="en-US"/>
              <a:t> / 19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2139517"/>
          <a:ext cx="8229600" cy="3986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97310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8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308194" y="5428356"/>
            <a:ext cx="497150" cy="461639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069" y="5534395"/>
            <a:ext cx="279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300791"/>
      </p:ext>
    </p:extLst>
  </p:cSld>
  <p:clrMapOvr>
    <a:masterClrMapping/>
  </p:clrMapOvr>
</p:sld>
</file>

<file path=ppt/theme/theme1.xml><?xml version="1.0" encoding="utf-8"?>
<a:theme xmlns:a="http://schemas.openxmlformats.org/drawingml/2006/main" name="FinalFin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38100">
          <a:solidFill>
            <a:schemeClr val="accent3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74805</TotalTime>
  <Words>443</Words>
  <Application>Microsoft Macintosh PowerPoint</Application>
  <PresentationFormat>On-screen Show (4:3)</PresentationFormat>
  <Paragraphs>103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CMU Serif Roman</vt:lpstr>
      <vt:lpstr>FinalFinal</vt:lpstr>
      <vt:lpstr>PowerPoint Presentation</vt:lpstr>
      <vt:lpstr>PowerPoint Presentation</vt:lpstr>
      <vt:lpstr>PowerPoint Presentation</vt:lpstr>
      <vt:lpstr>PowerPoint Presentation</vt:lpstr>
      <vt:lpstr>Constraint Branching is the Solution?</vt:lpstr>
      <vt:lpstr>Effectiveness of SOS Branching in Practice</vt:lpstr>
      <vt:lpstr>Multiple Choice Plus SOS1 Constraints</vt:lpstr>
      <vt:lpstr>Effect of SOS1 Constraints: Solve 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Multiple Choice Plus Encoding</vt:lpstr>
      <vt:lpstr>Effect of Encoding Constraints: Solve Time</vt:lpstr>
      <vt:lpstr>PowerPoint Presentation</vt:lpstr>
      <vt:lpstr>PowerPoint Presentation</vt:lpstr>
      <vt:lpstr>PowerPoint Presentation</vt:lpstr>
      <vt:lpstr>Effect of Encoding Constraints: Solve Time</vt:lpstr>
      <vt:lpstr>PowerPoint Presentation</vt:lpstr>
      <vt:lpstr>Effect of Encoding Constraints: Solve Time</vt:lpstr>
      <vt:lpstr>Simple Formulation for Univariate Functions</vt:lpstr>
      <vt:lpstr>Advanced Formulation for Univariate Functions</vt:lpstr>
      <vt:lpstr>Formulation Improvements can be Significant</vt:lpstr>
      <vt:lpstr>Can we do even better?</vt:lpstr>
      <vt:lpstr>More elaborate: SOS3(26)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in Combinatorial Optimization: What and How to Explore</dc:title>
  <dc:creator>Juan Pablo</dc:creator>
  <cp:lastModifiedBy>Microsoft Office User</cp:lastModifiedBy>
  <cp:revision>1171</cp:revision>
  <cp:lastPrinted>2016-02-29T00:52:42Z</cp:lastPrinted>
  <dcterms:created xsi:type="dcterms:W3CDTF">2014-10-15T16:59:52Z</dcterms:created>
  <dcterms:modified xsi:type="dcterms:W3CDTF">2018-04-10T10:33:28Z</dcterms:modified>
</cp:coreProperties>
</file>

<file path=docProps/thumbnail.jpeg>
</file>